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Gruppo" panose="020B0604020202020204" charset="0"/>
      <p:regular r:id="rId8"/>
    </p:embeddedFont>
    <p:embeddedFont>
      <p:font typeface="HK Modular" panose="020B0604020202020204" charset="0"/>
      <p:regular r:id="rId9"/>
    </p:embeddedFont>
    <p:embeddedFont>
      <p:font typeface="Raleway Bold" panose="020B0604020202020204" charset="-52"/>
      <p:regular r:id="rId10"/>
    </p:embeddedFont>
    <p:embeddedFont>
      <p:font typeface="Raleway Light" pitchFamily="2" charset="-52"/>
      <p:regular r:id="rId11"/>
      <p:italic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8" d="100"/>
          <a:sy n="68" d="100"/>
        </p:scale>
        <p:origin x="89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2.wdp"/><Relationship Id="rId7" Type="http://schemas.openxmlformats.org/officeDocument/2006/relationships/image" Target="../media/image5.svg"/><Relationship Id="rId12"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0.svg"/><Relationship Id="rId5" Type="http://schemas.openxmlformats.org/officeDocument/2006/relationships/image" Target="../media/image3.sv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6.jpeg"/><Relationship Id="rId3" Type="http://schemas.microsoft.com/office/2007/relationships/hdphoto" Target="../media/hdphoto3.wdp"/><Relationship Id="rId7" Type="http://schemas.openxmlformats.org/officeDocument/2006/relationships/image" Target="../media/image5.svg"/><Relationship Id="rId12"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4.jpeg"/><Relationship Id="rId5" Type="http://schemas.openxmlformats.org/officeDocument/2006/relationships/image" Target="../media/image3.svg"/><Relationship Id="rId10" Type="http://schemas.openxmlformats.org/officeDocument/2006/relationships/image" Target="../media/image13.jpeg"/><Relationship Id="rId4" Type="http://schemas.openxmlformats.org/officeDocument/2006/relationships/image" Target="../media/image2.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4.wdp"/><Relationship Id="rId7" Type="http://schemas.openxmlformats.org/officeDocument/2006/relationships/image" Target="../media/image5.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8.sv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1.png"/><Relationship Id="rId3" Type="http://schemas.microsoft.com/office/2007/relationships/hdphoto" Target="../media/hdphoto2.wdp"/><Relationship Id="rId7" Type="http://schemas.openxmlformats.org/officeDocument/2006/relationships/image" Target="../media/image5.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6.png"/><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9.svg"/><Relationship Id="rId5" Type="http://schemas.openxmlformats.org/officeDocument/2006/relationships/image" Target="../media/image3.sv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2.png"/><Relationship Id="rId9" Type="http://schemas.openxmlformats.org/officeDocument/2006/relationships/image" Target="../media/image8.sv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pic>
        <p:nvPicPr>
          <p:cNvPr id="11" name="Picture 10" descr="A circuit board with many dots&#10;&#10;AI-generated content may be incorrect.">
            <a:extLst>
              <a:ext uri="{FF2B5EF4-FFF2-40B4-BE49-F238E27FC236}">
                <a16:creationId xmlns:a16="http://schemas.microsoft.com/office/drawing/2014/main" id="{D8ACF584-BBCB-87BE-60B6-211FBC2E616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Freeform 2"/>
          <p:cNvSpPr/>
          <p:nvPr/>
        </p:nvSpPr>
        <p:spPr>
          <a:xfrm>
            <a:off x="15154235" y="-723790"/>
            <a:ext cx="3513477" cy="1884501"/>
          </a:xfrm>
          <a:custGeom>
            <a:avLst/>
            <a:gdLst/>
            <a:ahLst/>
            <a:cxnLst/>
            <a:rect l="l" t="t" r="r" b="b"/>
            <a:pathLst>
              <a:path w="3513477" h="1884501">
                <a:moveTo>
                  <a:pt x="0" y="0"/>
                </a:moveTo>
                <a:lnTo>
                  <a:pt x="3513477" y="0"/>
                </a:lnTo>
                <a:lnTo>
                  <a:pt x="3513477" y="1884501"/>
                </a:lnTo>
                <a:lnTo>
                  <a:pt x="0" y="18845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bg-BG"/>
          </a:p>
        </p:txBody>
      </p:sp>
      <p:sp>
        <p:nvSpPr>
          <p:cNvPr id="3" name="Freeform 3"/>
          <p:cNvSpPr/>
          <p:nvPr/>
        </p:nvSpPr>
        <p:spPr>
          <a:xfrm>
            <a:off x="7372861" y="3044250"/>
            <a:ext cx="3799594" cy="678844"/>
          </a:xfrm>
          <a:custGeom>
            <a:avLst/>
            <a:gdLst/>
            <a:ahLst/>
            <a:cxnLst/>
            <a:rect l="l" t="t" r="r" b="b"/>
            <a:pathLst>
              <a:path w="3799594" h="678844">
                <a:moveTo>
                  <a:pt x="0" y="0"/>
                </a:moveTo>
                <a:lnTo>
                  <a:pt x="3799594" y="0"/>
                </a:lnTo>
                <a:lnTo>
                  <a:pt x="3799594" y="678844"/>
                </a:lnTo>
                <a:lnTo>
                  <a:pt x="0" y="6788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bg-BG"/>
          </a:p>
        </p:txBody>
      </p:sp>
      <p:sp>
        <p:nvSpPr>
          <p:cNvPr id="4" name="Freeform 4"/>
          <p:cNvSpPr/>
          <p:nvPr/>
        </p:nvSpPr>
        <p:spPr>
          <a:xfrm>
            <a:off x="-227249" y="8933667"/>
            <a:ext cx="3513477" cy="1884501"/>
          </a:xfrm>
          <a:custGeom>
            <a:avLst/>
            <a:gdLst/>
            <a:ahLst/>
            <a:cxnLst/>
            <a:rect l="l" t="t" r="r" b="b"/>
            <a:pathLst>
              <a:path w="3513477" h="1884501">
                <a:moveTo>
                  <a:pt x="0" y="0"/>
                </a:moveTo>
                <a:lnTo>
                  <a:pt x="3513477" y="0"/>
                </a:lnTo>
                <a:lnTo>
                  <a:pt x="3513477" y="1884502"/>
                </a:lnTo>
                <a:lnTo>
                  <a:pt x="0" y="18845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bg-BG"/>
          </a:p>
        </p:txBody>
      </p:sp>
      <p:sp>
        <p:nvSpPr>
          <p:cNvPr id="6" name="TextBox 6"/>
          <p:cNvSpPr txBox="1"/>
          <p:nvPr/>
        </p:nvSpPr>
        <p:spPr>
          <a:xfrm>
            <a:off x="2966565" y="4264653"/>
            <a:ext cx="12612187" cy="2872581"/>
          </a:xfrm>
          <a:prstGeom prst="rect">
            <a:avLst/>
          </a:prstGeom>
        </p:spPr>
        <p:txBody>
          <a:bodyPr lIns="0" tIns="0" rIns="0" bIns="0" rtlCol="0" anchor="t">
            <a:spAutoFit/>
          </a:bodyPr>
          <a:lstStyle/>
          <a:p>
            <a:pPr algn="ctr">
              <a:lnSpc>
                <a:spcPts val="11242"/>
              </a:lnSpc>
            </a:pPr>
            <a:r>
              <a:rPr lang="en-US" sz="10314" dirty="0">
                <a:solidFill>
                  <a:srgbClr val="FFFFFF"/>
                </a:solidFill>
                <a:latin typeface="HK Modular"/>
                <a:ea typeface="HK Modular"/>
                <a:cs typeface="HK Modular"/>
                <a:sym typeface="HK Modular"/>
              </a:rPr>
              <a:t>Digital Dreamers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pic>
        <p:nvPicPr>
          <p:cNvPr id="23" name="Picture 22" descr="A blue grid with white lines&#10;&#10;AI-generated content may be incorrect.">
            <a:extLst>
              <a:ext uri="{FF2B5EF4-FFF2-40B4-BE49-F238E27FC236}">
                <a16:creationId xmlns:a16="http://schemas.microsoft.com/office/drawing/2014/main" id="{31E93F95-8104-D06C-CFD1-6F35A8A5FDB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6000"/>
                    </a14:imgEffect>
                    <a14:imgEffect>
                      <a14:saturation sat="66000"/>
                    </a14:imgEffect>
                    <a14:imgEffect>
                      <a14:brightnessContrast bright="-52000" contrast="-19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Freeform 2"/>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bg-BG"/>
          </a:p>
        </p:txBody>
      </p:sp>
      <p:sp>
        <p:nvSpPr>
          <p:cNvPr id="3" name="Freeform 3"/>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bg-BG"/>
          </a:p>
        </p:txBody>
      </p:sp>
      <p:sp>
        <p:nvSpPr>
          <p:cNvPr id="4" name="Freeform 4"/>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bg-BG"/>
          </a:p>
        </p:txBody>
      </p:sp>
      <p:sp>
        <p:nvSpPr>
          <p:cNvPr id="5" name="Freeform 5"/>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bg-BG"/>
          </a:p>
        </p:txBody>
      </p:sp>
      <p:sp>
        <p:nvSpPr>
          <p:cNvPr id="6" name="Freeform 6"/>
          <p:cNvSpPr/>
          <p:nvPr/>
        </p:nvSpPr>
        <p:spPr>
          <a:xfrm>
            <a:off x="2327485" y="367603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bg-BG"/>
          </a:p>
        </p:txBody>
      </p:sp>
      <p:sp>
        <p:nvSpPr>
          <p:cNvPr id="7" name="Freeform 7"/>
          <p:cNvSpPr/>
          <p:nvPr/>
        </p:nvSpPr>
        <p:spPr>
          <a:xfrm>
            <a:off x="1982326" y="3413023"/>
            <a:ext cx="1347336" cy="1503304"/>
          </a:xfrm>
          <a:custGeom>
            <a:avLst/>
            <a:gdLst/>
            <a:ahLst/>
            <a:cxnLst/>
            <a:rect l="l" t="t" r="r" b="b"/>
            <a:pathLst>
              <a:path w="1347336" h="1503304">
                <a:moveTo>
                  <a:pt x="0" y="0"/>
                </a:moveTo>
                <a:lnTo>
                  <a:pt x="1347336" y="0"/>
                </a:lnTo>
                <a:lnTo>
                  <a:pt x="1347336" y="1503303"/>
                </a:lnTo>
                <a:lnTo>
                  <a:pt x="0" y="1503303"/>
                </a:lnTo>
                <a:lnTo>
                  <a:pt x="0" y="0"/>
                </a:lnTo>
                <a:close/>
              </a:path>
            </a:pathLst>
          </a:custGeom>
          <a:blipFill>
            <a:blip r:embed="rId12"/>
            <a:stretch>
              <a:fillRect/>
            </a:stretch>
          </a:blipFill>
        </p:spPr>
        <p:txBody>
          <a:bodyPr/>
          <a:lstStyle/>
          <a:p>
            <a:endParaRPr lang="bg-BG"/>
          </a:p>
        </p:txBody>
      </p:sp>
      <p:sp>
        <p:nvSpPr>
          <p:cNvPr id="8" name="TextBox 8"/>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www.DigitalDreamers.com</a:t>
            </a:r>
          </a:p>
        </p:txBody>
      </p:sp>
      <p:sp>
        <p:nvSpPr>
          <p:cNvPr id="9" name="TextBox 9"/>
          <p:cNvSpPr txBox="1"/>
          <p:nvPr/>
        </p:nvSpPr>
        <p:spPr>
          <a:xfrm>
            <a:off x="3782538" y="1778271"/>
            <a:ext cx="10722924" cy="863267"/>
          </a:xfrm>
          <a:prstGeom prst="rect">
            <a:avLst/>
          </a:prstGeom>
        </p:spPr>
        <p:txBody>
          <a:bodyPr lIns="0" tIns="0" rIns="0" bIns="0" rtlCol="0" anchor="t">
            <a:spAutoFit/>
          </a:bodyPr>
          <a:lstStyle/>
          <a:p>
            <a:pPr algn="ctr">
              <a:lnSpc>
                <a:spcPts val="6880"/>
              </a:lnSpc>
            </a:pPr>
            <a:r>
              <a:rPr lang="en-US" sz="5460">
                <a:solidFill>
                  <a:srgbClr val="FFFFFF"/>
                </a:solidFill>
                <a:latin typeface="HK Modular"/>
                <a:ea typeface="HK Modular"/>
                <a:cs typeface="HK Modular"/>
                <a:sym typeface="HK Modular"/>
              </a:rPr>
              <a:t>TABLE OF CONTENTS</a:t>
            </a:r>
          </a:p>
        </p:txBody>
      </p:sp>
      <p:sp>
        <p:nvSpPr>
          <p:cNvPr id="10" name="TextBox 10"/>
          <p:cNvSpPr txBox="1"/>
          <p:nvPr/>
        </p:nvSpPr>
        <p:spPr>
          <a:xfrm>
            <a:off x="3257409" y="5470203"/>
            <a:ext cx="2254952" cy="385232"/>
          </a:xfrm>
          <a:prstGeom prst="rect">
            <a:avLst/>
          </a:prstGeom>
        </p:spPr>
        <p:txBody>
          <a:bodyPr lIns="0" tIns="0" rIns="0" bIns="0" rtlCol="0" anchor="t">
            <a:spAutoFit/>
          </a:bodyPr>
          <a:lstStyle/>
          <a:p>
            <a:pPr algn="ctr">
              <a:lnSpc>
                <a:spcPts val="2999"/>
              </a:lnSpc>
              <a:spcBef>
                <a:spcPct val="0"/>
              </a:spcBef>
            </a:pPr>
            <a:r>
              <a:rPr lang="en-US" sz="2777" b="1">
                <a:solidFill>
                  <a:srgbClr val="FFFFFF"/>
                </a:solidFill>
                <a:latin typeface="Raleway Bold"/>
                <a:ea typeface="Raleway Bold"/>
                <a:cs typeface="Raleway Bold"/>
                <a:sym typeface="Raleway Bold"/>
              </a:rPr>
              <a:t>Our team</a:t>
            </a:r>
          </a:p>
        </p:txBody>
      </p:sp>
      <p:sp>
        <p:nvSpPr>
          <p:cNvPr id="11" name="TextBox 11"/>
          <p:cNvSpPr txBox="1"/>
          <p:nvPr/>
        </p:nvSpPr>
        <p:spPr>
          <a:xfrm>
            <a:off x="2351662" y="3761150"/>
            <a:ext cx="681791" cy="597068"/>
          </a:xfrm>
          <a:prstGeom prst="rect">
            <a:avLst/>
          </a:prstGeom>
        </p:spPr>
        <p:txBody>
          <a:bodyPr lIns="0" tIns="0" rIns="0" bIns="0" rtlCol="0" anchor="t">
            <a:spAutoFit/>
          </a:bodyPr>
          <a:lstStyle/>
          <a:p>
            <a:pPr algn="ctr">
              <a:lnSpc>
                <a:spcPts val="4511"/>
              </a:lnSpc>
              <a:spcBef>
                <a:spcPct val="0"/>
              </a:spcBef>
            </a:pPr>
            <a:r>
              <a:rPr lang="en-US" sz="4177" b="1">
                <a:solidFill>
                  <a:srgbClr val="FFFFFF"/>
                </a:solidFill>
                <a:latin typeface="Raleway Bold"/>
                <a:ea typeface="Raleway Bold"/>
                <a:cs typeface="Raleway Bold"/>
                <a:sym typeface="Raleway Bold"/>
              </a:rPr>
              <a:t>1.</a:t>
            </a:r>
          </a:p>
        </p:txBody>
      </p:sp>
      <p:sp>
        <p:nvSpPr>
          <p:cNvPr id="12" name="Freeform 12"/>
          <p:cNvSpPr/>
          <p:nvPr/>
        </p:nvSpPr>
        <p:spPr>
          <a:xfrm>
            <a:off x="7777119" y="367603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bg-BG"/>
          </a:p>
        </p:txBody>
      </p:sp>
      <p:sp>
        <p:nvSpPr>
          <p:cNvPr id="13" name="Freeform 13"/>
          <p:cNvSpPr/>
          <p:nvPr/>
        </p:nvSpPr>
        <p:spPr>
          <a:xfrm>
            <a:off x="7431960" y="3413023"/>
            <a:ext cx="1347336" cy="1503304"/>
          </a:xfrm>
          <a:custGeom>
            <a:avLst/>
            <a:gdLst/>
            <a:ahLst/>
            <a:cxnLst/>
            <a:rect l="l" t="t" r="r" b="b"/>
            <a:pathLst>
              <a:path w="1347336" h="1503304">
                <a:moveTo>
                  <a:pt x="0" y="0"/>
                </a:moveTo>
                <a:lnTo>
                  <a:pt x="1347335" y="0"/>
                </a:lnTo>
                <a:lnTo>
                  <a:pt x="1347335" y="1503303"/>
                </a:lnTo>
                <a:lnTo>
                  <a:pt x="0" y="1503303"/>
                </a:lnTo>
                <a:lnTo>
                  <a:pt x="0" y="0"/>
                </a:lnTo>
                <a:close/>
              </a:path>
            </a:pathLst>
          </a:custGeom>
          <a:blipFill>
            <a:blip r:embed="rId12"/>
            <a:stretch>
              <a:fillRect/>
            </a:stretch>
          </a:blipFill>
        </p:spPr>
        <p:txBody>
          <a:bodyPr/>
          <a:lstStyle/>
          <a:p>
            <a:endParaRPr lang="bg-BG"/>
          </a:p>
        </p:txBody>
      </p:sp>
      <p:sp>
        <p:nvSpPr>
          <p:cNvPr id="14" name="TextBox 14"/>
          <p:cNvSpPr txBox="1"/>
          <p:nvPr/>
        </p:nvSpPr>
        <p:spPr>
          <a:xfrm>
            <a:off x="8483087" y="5470203"/>
            <a:ext cx="2894049" cy="385232"/>
          </a:xfrm>
          <a:prstGeom prst="rect">
            <a:avLst/>
          </a:prstGeom>
        </p:spPr>
        <p:txBody>
          <a:bodyPr lIns="0" tIns="0" rIns="0" bIns="0" rtlCol="0" anchor="t">
            <a:spAutoFit/>
          </a:bodyPr>
          <a:lstStyle/>
          <a:p>
            <a:pPr algn="ctr">
              <a:lnSpc>
                <a:spcPts val="2999"/>
              </a:lnSpc>
              <a:spcBef>
                <a:spcPct val="0"/>
              </a:spcBef>
            </a:pPr>
            <a:r>
              <a:rPr lang="en-US" sz="2777" b="1">
                <a:solidFill>
                  <a:srgbClr val="FFFFFF"/>
                </a:solidFill>
                <a:latin typeface="Raleway Bold"/>
                <a:ea typeface="Raleway Bold"/>
                <a:cs typeface="Raleway Bold"/>
                <a:sym typeface="Raleway Bold"/>
              </a:rPr>
              <a:t>Idea </a:t>
            </a:r>
          </a:p>
        </p:txBody>
      </p:sp>
      <p:sp>
        <p:nvSpPr>
          <p:cNvPr id="15" name="TextBox 15"/>
          <p:cNvSpPr txBox="1"/>
          <p:nvPr/>
        </p:nvSpPr>
        <p:spPr>
          <a:xfrm>
            <a:off x="7801296" y="3761150"/>
            <a:ext cx="681791" cy="597068"/>
          </a:xfrm>
          <a:prstGeom prst="rect">
            <a:avLst/>
          </a:prstGeom>
        </p:spPr>
        <p:txBody>
          <a:bodyPr lIns="0" tIns="0" rIns="0" bIns="0" rtlCol="0" anchor="t">
            <a:spAutoFit/>
          </a:bodyPr>
          <a:lstStyle/>
          <a:p>
            <a:pPr algn="ctr">
              <a:lnSpc>
                <a:spcPts val="4511"/>
              </a:lnSpc>
              <a:spcBef>
                <a:spcPct val="0"/>
              </a:spcBef>
            </a:pPr>
            <a:r>
              <a:rPr lang="en-US" sz="4177" b="1">
                <a:solidFill>
                  <a:srgbClr val="FFFFFF"/>
                </a:solidFill>
                <a:latin typeface="Raleway Bold"/>
                <a:ea typeface="Raleway Bold"/>
                <a:cs typeface="Raleway Bold"/>
                <a:sym typeface="Raleway Bold"/>
              </a:rPr>
              <a:t>2.</a:t>
            </a:r>
          </a:p>
        </p:txBody>
      </p:sp>
      <p:sp>
        <p:nvSpPr>
          <p:cNvPr id="16" name="Freeform 16"/>
          <p:cNvSpPr/>
          <p:nvPr/>
        </p:nvSpPr>
        <p:spPr>
          <a:xfrm>
            <a:off x="13227678" y="367603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bg-BG"/>
          </a:p>
        </p:txBody>
      </p:sp>
      <p:sp>
        <p:nvSpPr>
          <p:cNvPr id="17" name="Freeform 17"/>
          <p:cNvSpPr/>
          <p:nvPr/>
        </p:nvSpPr>
        <p:spPr>
          <a:xfrm>
            <a:off x="12882519" y="3413023"/>
            <a:ext cx="1347336" cy="1503304"/>
          </a:xfrm>
          <a:custGeom>
            <a:avLst/>
            <a:gdLst/>
            <a:ahLst/>
            <a:cxnLst/>
            <a:rect l="l" t="t" r="r" b="b"/>
            <a:pathLst>
              <a:path w="1347336" h="1503304">
                <a:moveTo>
                  <a:pt x="0" y="0"/>
                </a:moveTo>
                <a:lnTo>
                  <a:pt x="1347336" y="0"/>
                </a:lnTo>
                <a:lnTo>
                  <a:pt x="1347336" y="1503303"/>
                </a:lnTo>
                <a:lnTo>
                  <a:pt x="0" y="1503303"/>
                </a:lnTo>
                <a:lnTo>
                  <a:pt x="0" y="0"/>
                </a:lnTo>
                <a:close/>
              </a:path>
            </a:pathLst>
          </a:custGeom>
          <a:blipFill>
            <a:blip r:embed="rId12"/>
            <a:stretch>
              <a:fillRect/>
            </a:stretch>
          </a:blipFill>
        </p:spPr>
        <p:txBody>
          <a:bodyPr/>
          <a:lstStyle/>
          <a:p>
            <a:endParaRPr lang="bg-BG"/>
          </a:p>
        </p:txBody>
      </p:sp>
      <p:sp>
        <p:nvSpPr>
          <p:cNvPr id="18" name="TextBox 18"/>
          <p:cNvSpPr txBox="1"/>
          <p:nvPr/>
        </p:nvSpPr>
        <p:spPr>
          <a:xfrm>
            <a:off x="14229855" y="5470203"/>
            <a:ext cx="2561721" cy="756707"/>
          </a:xfrm>
          <a:prstGeom prst="rect">
            <a:avLst/>
          </a:prstGeom>
        </p:spPr>
        <p:txBody>
          <a:bodyPr lIns="0" tIns="0" rIns="0" bIns="0" rtlCol="0" anchor="t">
            <a:spAutoFit/>
          </a:bodyPr>
          <a:lstStyle/>
          <a:p>
            <a:pPr algn="ctr">
              <a:lnSpc>
                <a:spcPts val="2999"/>
              </a:lnSpc>
              <a:spcBef>
                <a:spcPct val="0"/>
              </a:spcBef>
            </a:pPr>
            <a:r>
              <a:rPr lang="en-US" sz="2777" b="1">
                <a:solidFill>
                  <a:srgbClr val="FFFFFF"/>
                </a:solidFill>
                <a:latin typeface="Raleway Bold"/>
                <a:ea typeface="Raleway Bold"/>
                <a:cs typeface="Raleway Bold"/>
                <a:sym typeface="Raleway Bold"/>
              </a:rPr>
              <a:t>Process &amp; Technologies</a:t>
            </a:r>
          </a:p>
        </p:txBody>
      </p:sp>
      <p:sp>
        <p:nvSpPr>
          <p:cNvPr id="19" name="TextBox 19"/>
          <p:cNvSpPr txBox="1"/>
          <p:nvPr/>
        </p:nvSpPr>
        <p:spPr>
          <a:xfrm>
            <a:off x="13251855" y="3761150"/>
            <a:ext cx="681791" cy="597068"/>
          </a:xfrm>
          <a:prstGeom prst="rect">
            <a:avLst/>
          </a:prstGeom>
        </p:spPr>
        <p:txBody>
          <a:bodyPr lIns="0" tIns="0" rIns="0" bIns="0" rtlCol="0" anchor="t">
            <a:spAutoFit/>
          </a:bodyPr>
          <a:lstStyle/>
          <a:p>
            <a:pPr algn="ctr">
              <a:lnSpc>
                <a:spcPts val="4511"/>
              </a:lnSpc>
              <a:spcBef>
                <a:spcPct val="0"/>
              </a:spcBef>
            </a:pPr>
            <a:r>
              <a:rPr lang="en-US" sz="4177" b="1">
                <a:solidFill>
                  <a:srgbClr val="FFFFFF"/>
                </a:solidFill>
                <a:latin typeface="Raleway Bold"/>
                <a:ea typeface="Raleway Bold"/>
                <a:cs typeface="Raleway Bold"/>
                <a:sym typeface="Raleway Bold"/>
              </a:rPr>
              <a:t>3.</a:t>
            </a:r>
          </a:p>
        </p:txBody>
      </p:sp>
      <p:sp>
        <p:nvSpPr>
          <p:cNvPr id="20" name="Freeform 20"/>
          <p:cNvSpPr/>
          <p:nvPr/>
        </p:nvSpPr>
        <p:spPr>
          <a:xfrm rot="-10800000">
            <a:off x="936462" y="859445"/>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bg-BG"/>
          </a:p>
        </p:txBody>
      </p:sp>
      <p:sp>
        <p:nvSpPr>
          <p:cNvPr id="21" name="Freeform 21"/>
          <p:cNvSpPr/>
          <p:nvPr/>
        </p:nvSpPr>
        <p:spPr>
          <a:xfrm rot="-10800000">
            <a:off x="1852949" y="859445"/>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bg-BG"/>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pic>
        <p:nvPicPr>
          <p:cNvPr id="31" name="Picture 30" descr="A close-up of a planet&#10;&#10;AI-generated content may be incorrect.">
            <a:extLst>
              <a:ext uri="{FF2B5EF4-FFF2-40B4-BE49-F238E27FC236}">
                <a16:creationId xmlns:a16="http://schemas.microsoft.com/office/drawing/2014/main" id="{FD088ABF-8CA2-E4AD-D931-8AC2054A428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6000"/>
                    </a14:imgEffect>
                    <a14:imgEffect>
                      <a14:brightnessContrast bright="-27000" contrast="-7000"/>
                    </a14:imgEffect>
                  </a14:imgLayer>
                </a14:imgProps>
              </a:ext>
              <a:ext uri="{28A0092B-C50C-407E-A947-70E740481C1C}">
                <a14:useLocalDpi xmlns:a14="http://schemas.microsoft.com/office/drawing/2010/main" val="0"/>
              </a:ext>
            </a:extLst>
          </a:blip>
          <a:stretch>
            <a:fillRect/>
          </a:stretch>
        </p:blipFill>
        <p:spPr>
          <a:xfrm>
            <a:off x="4690" y="-114300"/>
            <a:ext cx="18287999" cy="10287000"/>
          </a:xfrm>
          <a:prstGeom prst="rect">
            <a:avLst/>
          </a:prstGeom>
        </p:spPr>
      </p:pic>
      <p:sp>
        <p:nvSpPr>
          <p:cNvPr id="2" name="Freeform 2"/>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bg-BG"/>
          </a:p>
        </p:txBody>
      </p:sp>
      <p:sp>
        <p:nvSpPr>
          <p:cNvPr id="3" name="Freeform 3"/>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bg-BG"/>
          </a:p>
        </p:txBody>
      </p:sp>
      <p:sp>
        <p:nvSpPr>
          <p:cNvPr id="4" name="Freeform 4"/>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bg-BG"/>
          </a:p>
        </p:txBody>
      </p:sp>
      <p:sp>
        <p:nvSpPr>
          <p:cNvPr id="5" name="Freeform 5"/>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bg-BG"/>
          </a:p>
        </p:txBody>
      </p:sp>
      <p:sp>
        <p:nvSpPr>
          <p:cNvPr id="6" name="TextBox 6"/>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www.DigitalDreamers.com</a:t>
            </a:r>
          </a:p>
        </p:txBody>
      </p:sp>
      <p:sp>
        <p:nvSpPr>
          <p:cNvPr id="7" name="TextBox 7"/>
          <p:cNvSpPr txBox="1"/>
          <p:nvPr/>
        </p:nvSpPr>
        <p:spPr>
          <a:xfrm>
            <a:off x="3435211" y="2025881"/>
            <a:ext cx="11417579" cy="863267"/>
          </a:xfrm>
          <a:prstGeom prst="rect">
            <a:avLst/>
          </a:prstGeom>
        </p:spPr>
        <p:txBody>
          <a:bodyPr lIns="0" tIns="0" rIns="0" bIns="0" rtlCol="0" anchor="t">
            <a:spAutoFit/>
          </a:bodyPr>
          <a:lstStyle/>
          <a:p>
            <a:pPr algn="ctr">
              <a:lnSpc>
                <a:spcPts val="6880"/>
              </a:lnSpc>
            </a:pPr>
            <a:r>
              <a:rPr lang="en-US" sz="5460">
                <a:solidFill>
                  <a:srgbClr val="FFFFFF"/>
                </a:solidFill>
                <a:latin typeface="HK Modular"/>
                <a:ea typeface="HK Modular"/>
                <a:cs typeface="HK Modular"/>
                <a:sym typeface="HK Modular"/>
              </a:rPr>
              <a:t>TEAM</a:t>
            </a:r>
          </a:p>
        </p:txBody>
      </p:sp>
      <p:sp>
        <p:nvSpPr>
          <p:cNvPr id="8" name="TextBox 8"/>
          <p:cNvSpPr txBox="1"/>
          <p:nvPr/>
        </p:nvSpPr>
        <p:spPr>
          <a:xfrm>
            <a:off x="-2050769" y="6001211"/>
            <a:ext cx="13890004" cy="615553"/>
          </a:xfrm>
          <a:prstGeom prst="rect">
            <a:avLst/>
          </a:prstGeom>
        </p:spPr>
        <p:txBody>
          <a:bodyPr lIns="0" tIns="0" rIns="0" bIns="0" rtlCol="0" anchor="t">
            <a:spAutoFit/>
          </a:bodyPr>
          <a:lstStyle/>
          <a:p>
            <a:pPr algn="ctr">
              <a:lnSpc>
                <a:spcPts val="2351"/>
              </a:lnSpc>
            </a:pPr>
            <a:r>
              <a:rPr lang="en-US" sz="2177" dirty="0">
                <a:solidFill>
                  <a:srgbClr val="FFFFFF"/>
                </a:solidFill>
                <a:latin typeface="Raleway Light"/>
                <a:ea typeface="Raleway Light"/>
                <a:cs typeface="Raleway Light"/>
                <a:sym typeface="Raleway Light"/>
              </a:rPr>
              <a:t>Borislav </a:t>
            </a:r>
            <a:r>
              <a:rPr lang="en-US" sz="2177" dirty="0" err="1">
                <a:solidFill>
                  <a:srgbClr val="FFFFFF"/>
                </a:solidFill>
                <a:latin typeface="Raleway Light"/>
                <a:ea typeface="Raleway Light"/>
                <a:cs typeface="Raleway Light"/>
                <a:sym typeface="Raleway Light"/>
              </a:rPr>
              <a:t>Andrikov</a:t>
            </a:r>
            <a:endParaRPr lang="en-US" sz="2177" dirty="0">
              <a:solidFill>
                <a:srgbClr val="FFFFFF"/>
              </a:solidFill>
              <a:latin typeface="Raleway Light"/>
              <a:ea typeface="Raleway Light"/>
              <a:cs typeface="Raleway Light"/>
              <a:sym typeface="Raleway Light"/>
            </a:endParaRPr>
          </a:p>
          <a:p>
            <a:pPr algn="ctr">
              <a:lnSpc>
                <a:spcPts val="2351"/>
              </a:lnSpc>
              <a:spcBef>
                <a:spcPct val="0"/>
              </a:spcBef>
            </a:pPr>
            <a:r>
              <a:rPr lang="en-US" sz="2177" dirty="0">
                <a:solidFill>
                  <a:srgbClr val="FFFFFF"/>
                </a:solidFill>
                <a:latin typeface="Raleway Light"/>
                <a:ea typeface="Raleway Light"/>
                <a:cs typeface="Raleway Light"/>
                <a:sym typeface="Raleway Light"/>
              </a:rPr>
              <a:t>Scrum trainer</a:t>
            </a:r>
          </a:p>
        </p:txBody>
      </p:sp>
      <p:sp>
        <p:nvSpPr>
          <p:cNvPr id="25" name="TextBox 25"/>
          <p:cNvSpPr txBox="1"/>
          <p:nvPr/>
        </p:nvSpPr>
        <p:spPr>
          <a:xfrm>
            <a:off x="828845" y="6001211"/>
            <a:ext cx="13890004" cy="615553"/>
          </a:xfrm>
          <a:prstGeom prst="rect">
            <a:avLst/>
          </a:prstGeom>
        </p:spPr>
        <p:txBody>
          <a:bodyPr lIns="0" tIns="0" rIns="0" bIns="0" rtlCol="0" anchor="t">
            <a:spAutoFit/>
          </a:bodyPr>
          <a:lstStyle/>
          <a:p>
            <a:pPr algn="ctr">
              <a:lnSpc>
                <a:spcPts val="2351"/>
              </a:lnSpc>
            </a:pPr>
            <a:r>
              <a:rPr lang="en-US" sz="2177" dirty="0">
                <a:solidFill>
                  <a:srgbClr val="FFFFFF"/>
                </a:solidFill>
                <a:latin typeface="Raleway Light"/>
                <a:ea typeface="Raleway Light"/>
                <a:cs typeface="Raleway Light"/>
                <a:sym typeface="Raleway Light"/>
              </a:rPr>
              <a:t>Tatiana </a:t>
            </a:r>
            <a:r>
              <a:rPr lang="en-US" sz="2177" dirty="0" err="1">
                <a:solidFill>
                  <a:srgbClr val="FFFFFF"/>
                </a:solidFill>
                <a:latin typeface="Raleway Light"/>
                <a:ea typeface="Raleway Light"/>
                <a:cs typeface="Raleway Light"/>
                <a:sym typeface="Raleway Light"/>
              </a:rPr>
              <a:t>Kovacheva</a:t>
            </a:r>
            <a:endParaRPr lang="en-US" sz="2177" dirty="0">
              <a:solidFill>
                <a:srgbClr val="FFFFFF"/>
              </a:solidFill>
              <a:latin typeface="Raleway Light"/>
              <a:ea typeface="Raleway Light"/>
              <a:cs typeface="Raleway Light"/>
              <a:sym typeface="Raleway Light"/>
            </a:endParaRPr>
          </a:p>
          <a:p>
            <a:pPr algn="ctr">
              <a:lnSpc>
                <a:spcPts val="2351"/>
              </a:lnSpc>
              <a:spcBef>
                <a:spcPct val="0"/>
              </a:spcBef>
            </a:pPr>
            <a:r>
              <a:rPr lang="en-US" sz="2177" dirty="0">
                <a:solidFill>
                  <a:srgbClr val="FFFFFF"/>
                </a:solidFill>
                <a:latin typeface="Raleway Light"/>
                <a:ea typeface="Raleway Light"/>
                <a:cs typeface="Raleway Light"/>
                <a:sym typeface="Raleway Light"/>
              </a:rPr>
              <a:t>Front-End Developer</a:t>
            </a:r>
          </a:p>
        </p:txBody>
      </p:sp>
      <p:sp>
        <p:nvSpPr>
          <p:cNvPr id="26" name="TextBox 26"/>
          <p:cNvSpPr txBox="1"/>
          <p:nvPr/>
        </p:nvSpPr>
        <p:spPr>
          <a:xfrm>
            <a:off x="3673676" y="6001211"/>
            <a:ext cx="13890004" cy="615553"/>
          </a:xfrm>
          <a:prstGeom prst="rect">
            <a:avLst/>
          </a:prstGeom>
        </p:spPr>
        <p:txBody>
          <a:bodyPr lIns="0" tIns="0" rIns="0" bIns="0" rtlCol="0" anchor="t">
            <a:spAutoFit/>
          </a:bodyPr>
          <a:lstStyle/>
          <a:p>
            <a:pPr algn="ctr">
              <a:lnSpc>
                <a:spcPts val="2351"/>
              </a:lnSpc>
            </a:pPr>
            <a:r>
              <a:rPr lang="en-US" sz="2177" dirty="0">
                <a:solidFill>
                  <a:srgbClr val="FFFFFF"/>
                </a:solidFill>
                <a:latin typeface="Raleway Light"/>
                <a:ea typeface="Raleway Light"/>
                <a:cs typeface="Raleway Light"/>
                <a:sym typeface="Raleway Light"/>
              </a:rPr>
              <a:t>Rostislav </a:t>
            </a:r>
            <a:r>
              <a:rPr lang="en-US" sz="2177" dirty="0" err="1">
                <a:solidFill>
                  <a:srgbClr val="FFFFFF"/>
                </a:solidFill>
                <a:latin typeface="Raleway Light"/>
                <a:ea typeface="Raleway Light"/>
                <a:cs typeface="Raleway Light"/>
                <a:sym typeface="Raleway Light"/>
              </a:rPr>
              <a:t>Ivanchev</a:t>
            </a:r>
            <a:endParaRPr lang="en-US" sz="2177" dirty="0">
              <a:solidFill>
                <a:srgbClr val="FFFFFF"/>
              </a:solidFill>
              <a:latin typeface="Raleway Light"/>
              <a:ea typeface="Raleway Light"/>
              <a:cs typeface="Raleway Light"/>
              <a:sym typeface="Raleway Light"/>
            </a:endParaRPr>
          </a:p>
          <a:p>
            <a:pPr algn="ctr">
              <a:lnSpc>
                <a:spcPts val="2351"/>
              </a:lnSpc>
              <a:spcBef>
                <a:spcPct val="0"/>
              </a:spcBef>
            </a:pPr>
            <a:r>
              <a:rPr lang="en-US" sz="2177" dirty="0">
                <a:solidFill>
                  <a:srgbClr val="FFFFFF"/>
                </a:solidFill>
                <a:latin typeface="Raleway Light"/>
                <a:ea typeface="Raleway Light"/>
                <a:cs typeface="Raleway Light"/>
                <a:sym typeface="Raleway Light"/>
              </a:rPr>
              <a:t>Back-End Developer</a:t>
            </a:r>
          </a:p>
        </p:txBody>
      </p:sp>
      <p:sp>
        <p:nvSpPr>
          <p:cNvPr id="27" name="TextBox 27"/>
          <p:cNvSpPr txBox="1"/>
          <p:nvPr/>
        </p:nvSpPr>
        <p:spPr>
          <a:xfrm>
            <a:off x="6687231" y="6001211"/>
            <a:ext cx="13890004" cy="615553"/>
          </a:xfrm>
          <a:prstGeom prst="rect">
            <a:avLst/>
          </a:prstGeom>
        </p:spPr>
        <p:txBody>
          <a:bodyPr lIns="0" tIns="0" rIns="0" bIns="0" rtlCol="0" anchor="t">
            <a:spAutoFit/>
          </a:bodyPr>
          <a:lstStyle/>
          <a:p>
            <a:pPr algn="ctr">
              <a:lnSpc>
                <a:spcPts val="2351"/>
              </a:lnSpc>
            </a:pPr>
            <a:r>
              <a:rPr lang="en-US" sz="2177" dirty="0">
                <a:solidFill>
                  <a:srgbClr val="FFFFFF"/>
                </a:solidFill>
                <a:latin typeface="Raleway Light"/>
                <a:ea typeface="Raleway Light"/>
                <a:cs typeface="Raleway Light"/>
                <a:sym typeface="Raleway Light"/>
              </a:rPr>
              <a:t>Maksim Iliev</a:t>
            </a:r>
          </a:p>
          <a:p>
            <a:pPr algn="ctr">
              <a:lnSpc>
                <a:spcPts val="2351"/>
              </a:lnSpc>
              <a:spcBef>
                <a:spcPct val="0"/>
              </a:spcBef>
            </a:pPr>
            <a:r>
              <a:rPr lang="en-US" sz="2177" dirty="0">
                <a:solidFill>
                  <a:srgbClr val="FFFFFF"/>
                </a:solidFill>
                <a:latin typeface="Raleway Light"/>
                <a:ea typeface="Raleway Light"/>
                <a:cs typeface="Raleway Light"/>
                <a:sym typeface="Raleway Light"/>
              </a:rPr>
              <a:t>Designer</a:t>
            </a:r>
          </a:p>
        </p:txBody>
      </p:sp>
      <p:sp>
        <p:nvSpPr>
          <p:cNvPr id="28" name="Freeform 28"/>
          <p:cNvSpPr/>
          <p:nvPr/>
        </p:nvSpPr>
        <p:spPr>
          <a:xfrm rot="-10800000">
            <a:off x="828845"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bg-BG"/>
          </a:p>
        </p:txBody>
      </p:sp>
      <p:sp>
        <p:nvSpPr>
          <p:cNvPr id="29" name="Freeform 29"/>
          <p:cNvSpPr/>
          <p:nvPr/>
        </p:nvSpPr>
        <p:spPr>
          <a:xfrm rot="-10800000">
            <a:off x="1668454"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bg-BG"/>
          </a:p>
        </p:txBody>
      </p:sp>
      <p:pic>
        <p:nvPicPr>
          <p:cNvPr id="32" name="Picture 31">
            <a:extLst>
              <a:ext uri="{FF2B5EF4-FFF2-40B4-BE49-F238E27FC236}">
                <a16:creationId xmlns:a16="http://schemas.microsoft.com/office/drawing/2014/main" id="{7A17A38D-3109-A1FE-B066-678B45DD85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10000" y="3641558"/>
            <a:ext cx="2124601" cy="2124601"/>
          </a:xfrm>
          <a:prstGeom prst="ellipse">
            <a:avLst/>
          </a:prstGeom>
          <a:ln w="6350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4" name="Picture 33">
            <a:extLst>
              <a:ext uri="{FF2B5EF4-FFF2-40B4-BE49-F238E27FC236}">
                <a16:creationId xmlns:a16="http://schemas.microsoft.com/office/drawing/2014/main" id="{A0BEFF04-3C09-71FC-0DA6-A79F3E223EE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569932" y="3641557"/>
            <a:ext cx="2124601" cy="2124601"/>
          </a:xfrm>
          <a:prstGeom prst="ellipse">
            <a:avLst/>
          </a:prstGeom>
          <a:ln w="6350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28" name="Picture 4">
            <a:extLst>
              <a:ext uri="{FF2B5EF4-FFF2-40B4-BE49-F238E27FC236}">
                <a16:creationId xmlns:a16="http://schemas.microsoft.com/office/drawing/2014/main" id="{084E2846-43B8-39D3-F480-1A455B215D1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56377" y="3659728"/>
            <a:ext cx="2124601" cy="2124601"/>
          </a:xfrm>
          <a:prstGeom prst="ellipse">
            <a:avLst/>
          </a:prstGeom>
          <a:ln w="6350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 name="Picture 6" descr="View TatianaKovacheva's full-sized avatar">
            <a:extLst>
              <a:ext uri="{FF2B5EF4-FFF2-40B4-BE49-F238E27FC236}">
                <a16:creationId xmlns:a16="http://schemas.microsoft.com/office/drawing/2014/main" id="{BA4424C4-1179-58D2-F56E-10C69266D4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11546" y="3572392"/>
            <a:ext cx="2124601" cy="2124601"/>
          </a:xfrm>
          <a:prstGeom prst="ellipse">
            <a:avLst/>
          </a:prstGeom>
          <a:ln w="6350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pic>
        <p:nvPicPr>
          <p:cNvPr id="12" name="Picture 11" descr="A blue and white digital background&#10;&#10;AI-generated content may be incorrect.">
            <a:extLst>
              <a:ext uri="{FF2B5EF4-FFF2-40B4-BE49-F238E27FC236}">
                <a16:creationId xmlns:a16="http://schemas.microsoft.com/office/drawing/2014/main" id="{93DB44C1-18CB-2570-B6BC-68D235E5208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Freeform 2"/>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bg-BG"/>
          </a:p>
        </p:txBody>
      </p:sp>
      <p:sp>
        <p:nvSpPr>
          <p:cNvPr id="3" name="Freeform 3"/>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bg-BG"/>
          </a:p>
        </p:txBody>
      </p:sp>
      <p:sp>
        <p:nvSpPr>
          <p:cNvPr id="4" name="Freeform 4"/>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bg-BG"/>
          </a:p>
        </p:txBody>
      </p:sp>
      <p:sp>
        <p:nvSpPr>
          <p:cNvPr id="5" name="Freeform 5"/>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bg-BG"/>
          </a:p>
        </p:txBody>
      </p:sp>
      <p:sp>
        <p:nvSpPr>
          <p:cNvPr id="6" name="TextBox 6"/>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www.DigitalDreamers.com</a:t>
            </a:r>
          </a:p>
        </p:txBody>
      </p:sp>
      <p:sp>
        <p:nvSpPr>
          <p:cNvPr id="7" name="TextBox 7"/>
          <p:cNvSpPr txBox="1"/>
          <p:nvPr/>
        </p:nvSpPr>
        <p:spPr>
          <a:xfrm>
            <a:off x="3581400" y="4713099"/>
            <a:ext cx="8056247" cy="860801"/>
          </a:xfrm>
          <a:prstGeom prst="rect">
            <a:avLst/>
          </a:prstGeom>
        </p:spPr>
        <p:txBody>
          <a:bodyPr lIns="0" tIns="0" rIns="0" bIns="0" rtlCol="0" anchor="t">
            <a:spAutoFit/>
          </a:bodyPr>
          <a:lstStyle/>
          <a:p>
            <a:pPr algn="l">
              <a:lnSpc>
                <a:spcPts val="6880"/>
              </a:lnSpc>
            </a:pPr>
            <a:r>
              <a:rPr lang="en-US" sz="5460" dirty="0">
                <a:solidFill>
                  <a:srgbClr val="FFFFFF"/>
                </a:solidFill>
                <a:latin typeface="HK Modular"/>
                <a:ea typeface="HK Modular"/>
                <a:cs typeface="HK Modular"/>
                <a:sym typeface="HK Modular"/>
              </a:rPr>
              <a:t>IDEA</a:t>
            </a:r>
          </a:p>
        </p:txBody>
      </p:sp>
      <p:sp>
        <p:nvSpPr>
          <p:cNvPr id="9" name="Freeform 9"/>
          <p:cNvSpPr/>
          <p:nvPr/>
        </p:nvSpPr>
        <p:spPr>
          <a:xfrm rot="-10800000">
            <a:off x="785817"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bg-BG"/>
          </a:p>
        </p:txBody>
      </p:sp>
      <p:sp>
        <p:nvSpPr>
          <p:cNvPr id="10" name="Freeform 10"/>
          <p:cNvSpPr/>
          <p:nvPr/>
        </p:nvSpPr>
        <p:spPr>
          <a:xfrm rot="-10800000">
            <a:off x="1776071"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bg-BG"/>
          </a:p>
        </p:txBody>
      </p:sp>
      <p:sp>
        <p:nvSpPr>
          <p:cNvPr id="20" name="Текстово поле 19"/>
          <p:cNvSpPr txBox="1"/>
          <p:nvPr/>
        </p:nvSpPr>
        <p:spPr>
          <a:xfrm>
            <a:off x="9686382" y="2809324"/>
            <a:ext cx="6705600" cy="6124754"/>
          </a:xfrm>
          <a:prstGeom prst="rect">
            <a:avLst/>
          </a:prstGeom>
          <a:noFill/>
        </p:spPr>
        <p:txBody>
          <a:bodyPr wrap="square" rtlCol="0">
            <a:spAutoFit/>
          </a:bodyPr>
          <a:lstStyle/>
          <a:p>
            <a:r>
              <a:rPr lang="en-US" sz="2800" dirty="0">
                <a:solidFill>
                  <a:schemeClr val="bg1"/>
                </a:solidFill>
              </a:rPr>
              <a:t>Our mission is to create an interactive car rental platform that makes finding and booking a vehicle simple, fast, and enjoyable. Whether you're planning a weekend getaway or need a reliable car for daily use, our platform empowers users to explore options effortlessly. Through smart search tools, users can compare models, prices, and features. For those who want to go further, we offer helpful guides and driving tips to make your rental experience smoother. To bring your choices to life, we also provide interactive 3D car models—making it easier than ever to pick the perfect ride.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pic>
        <p:nvPicPr>
          <p:cNvPr id="23" name="Picture 22" descr="A blue grid with white lines&#10;&#10;AI-generated content may be incorrect.">
            <a:extLst>
              <a:ext uri="{FF2B5EF4-FFF2-40B4-BE49-F238E27FC236}">
                <a16:creationId xmlns:a16="http://schemas.microsoft.com/office/drawing/2014/main" id="{24AB9B6D-4F8B-184E-4FEC-9E110B7AAA6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6000"/>
                    </a14:imgEffect>
                    <a14:imgEffect>
                      <a14:saturation sat="66000"/>
                    </a14:imgEffect>
                    <a14:imgEffect>
                      <a14:brightnessContrast bright="-52000" contrast="-19000"/>
                    </a14:imgEffect>
                  </a14:imgLayer>
                </a14:imgProps>
              </a:ext>
              <a:ext uri="{28A0092B-C50C-407E-A947-70E740481C1C}">
                <a14:useLocalDpi xmlns:a14="http://schemas.microsoft.com/office/drawing/2010/main" val="0"/>
              </a:ext>
            </a:extLst>
          </a:blip>
          <a:stretch>
            <a:fillRect/>
          </a:stretch>
        </p:blipFill>
        <p:spPr>
          <a:xfrm>
            <a:off x="0" y="-58123"/>
            <a:ext cx="18288000" cy="10287000"/>
          </a:xfrm>
          <a:prstGeom prst="rect">
            <a:avLst/>
          </a:prstGeom>
        </p:spPr>
      </p:pic>
      <p:sp>
        <p:nvSpPr>
          <p:cNvPr id="2" name="Freeform 2"/>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bg-BG"/>
          </a:p>
        </p:txBody>
      </p:sp>
      <p:sp>
        <p:nvSpPr>
          <p:cNvPr id="3" name="Freeform 3"/>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bg-BG"/>
          </a:p>
        </p:txBody>
      </p:sp>
      <p:sp>
        <p:nvSpPr>
          <p:cNvPr id="4" name="Freeform 4"/>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bg-BG"/>
          </a:p>
        </p:txBody>
      </p:sp>
      <p:sp>
        <p:nvSpPr>
          <p:cNvPr id="5" name="Freeform 5"/>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bg-BG"/>
          </a:p>
        </p:txBody>
      </p:sp>
      <p:sp>
        <p:nvSpPr>
          <p:cNvPr id="6" name="Freeform 6"/>
          <p:cNvSpPr/>
          <p:nvPr/>
        </p:nvSpPr>
        <p:spPr>
          <a:xfrm>
            <a:off x="1776071" y="3120832"/>
            <a:ext cx="984533" cy="1566814"/>
          </a:xfrm>
          <a:custGeom>
            <a:avLst/>
            <a:gdLst/>
            <a:ahLst/>
            <a:cxnLst/>
            <a:rect l="l" t="t" r="r" b="b"/>
            <a:pathLst>
              <a:path w="984533" h="1566814">
                <a:moveTo>
                  <a:pt x="0" y="0"/>
                </a:moveTo>
                <a:lnTo>
                  <a:pt x="984533" y="0"/>
                </a:lnTo>
                <a:lnTo>
                  <a:pt x="984533" y="1566814"/>
                </a:lnTo>
                <a:lnTo>
                  <a:pt x="0" y="15668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bg-BG"/>
          </a:p>
        </p:txBody>
      </p:sp>
      <p:sp>
        <p:nvSpPr>
          <p:cNvPr id="14" name="TextBox 14"/>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www.DigitalDreamers.com</a:t>
            </a:r>
          </a:p>
        </p:txBody>
      </p:sp>
      <p:sp>
        <p:nvSpPr>
          <p:cNvPr id="15" name="TextBox 15"/>
          <p:cNvSpPr txBox="1"/>
          <p:nvPr/>
        </p:nvSpPr>
        <p:spPr>
          <a:xfrm>
            <a:off x="1880681" y="4659071"/>
            <a:ext cx="5799109" cy="1827958"/>
          </a:xfrm>
          <a:prstGeom prst="rect">
            <a:avLst/>
          </a:prstGeom>
        </p:spPr>
        <p:txBody>
          <a:bodyPr lIns="0" tIns="0" rIns="0" bIns="0" rtlCol="0" anchor="t">
            <a:spAutoFit/>
          </a:bodyPr>
          <a:lstStyle/>
          <a:p>
            <a:pPr algn="l">
              <a:lnSpc>
                <a:spcPts val="4864"/>
              </a:lnSpc>
            </a:pPr>
            <a:r>
              <a:rPr lang="en-US" sz="3860">
                <a:solidFill>
                  <a:srgbClr val="FFFFFF"/>
                </a:solidFill>
                <a:latin typeface="HK Modular"/>
                <a:ea typeface="HK Modular"/>
                <a:cs typeface="HK Modular"/>
                <a:sym typeface="HK Modular"/>
              </a:rPr>
              <a:t>USED TECHNOLOGIES &amp; PROCCES</a:t>
            </a:r>
          </a:p>
        </p:txBody>
      </p:sp>
      <p:pic>
        <p:nvPicPr>
          <p:cNvPr id="24" name="Picture 23">
            <a:extLst>
              <a:ext uri="{FF2B5EF4-FFF2-40B4-BE49-F238E27FC236}">
                <a16:creationId xmlns:a16="http://schemas.microsoft.com/office/drawing/2014/main" id="{049AA095-34A2-0B53-8D19-3ACB1902B1A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314602" y="2773755"/>
            <a:ext cx="1964545" cy="1964545"/>
          </a:xfrm>
          <a:prstGeom prst="rect">
            <a:avLst/>
          </a:prstGeom>
        </p:spPr>
      </p:pic>
      <p:pic>
        <p:nvPicPr>
          <p:cNvPr id="29" name="Picture 28">
            <a:extLst>
              <a:ext uri="{FF2B5EF4-FFF2-40B4-BE49-F238E27FC236}">
                <a16:creationId xmlns:a16="http://schemas.microsoft.com/office/drawing/2014/main" id="{695D8532-2C19-4647-55BE-146FE1ADB6A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314602" y="5114462"/>
            <a:ext cx="1964546" cy="1964546"/>
          </a:xfrm>
          <a:prstGeom prst="rect">
            <a:avLst/>
          </a:prstGeom>
        </p:spPr>
      </p:pic>
      <p:pic>
        <p:nvPicPr>
          <p:cNvPr id="31" name="Picture 30">
            <a:extLst>
              <a:ext uri="{FF2B5EF4-FFF2-40B4-BE49-F238E27FC236}">
                <a16:creationId xmlns:a16="http://schemas.microsoft.com/office/drawing/2014/main" id="{8C6A3B75-96B5-3027-5CCF-7712BB89188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643667" y="2921966"/>
            <a:ext cx="1964545" cy="1964545"/>
          </a:xfrm>
          <a:prstGeom prst="rect">
            <a:avLst/>
          </a:prstGeom>
        </p:spPr>
      </p:pic>
      <p:pic>
        <p:nvPicPr>
          <p:cNvPr id="33" name="Picture 32">
            <a:extLst>
              <a:ext uri="{FF2B5EF4-FFF2-40B4-BE49-F238E27FC236}">
                <a16:creationId xmlns:a16="http://schemas.microsoft.com/office/drawing/2014/main" id="{098DBCAC-FCC7-24A8-85B0-C0765F56B9C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643667" y="5143500"/>
            <a:ext cx="1964545" cy="1964545"/>
          </a:xfrm>
          <a:prstGeom prst="rect">
            <a:avLst/>
          </a:prstGeom>
        </p:spPr>
      </p:pic>
      <p:pic>
        <p:nvPicPr>
          <p:cNvPr id="1026" name="Picture 2" descr="Най-полезните 5 функционалности на Microsoft Word, които не ползвате |  ITraining">
            <a:extLst>
              <a:ext uri="{FF2B5EF4-FFF2-40B4-BE49-F238E27FC236}">
                <a16:creationId xmlns:a16="http://schemas.microsoft.com/office/drawing/2014/main" id="{72EFDF97-A55F-E1B1-BED6-7160E1F830A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819029" y="2921967"/>
            <a:ext cx="1964544" cy="19645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PowerPoint Software Reviews, Demo &amp; Pricing - 2025">
            <a:extLst>
              <a:ext uri="{FF2B5EF4-FFF2-40B4-BE49-F238E27FC236}">
                <a16:creationId xmlns:a16="http://schemas.microsoft.com/office/drawing/2014/main" id="{4481357E-7121-4E4D-820A-91089BF3124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819028" y="5143499"/>
            <a:ext cx="1964545" cy="19645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pic>
        <p:nvPicPr>
          <p:cNvPr id="8" name="Picture 7" descr="A circuit board with many dots&#10;&#10;AI-generated content may be incorrect.">
            <a:extLst>
              <a:ext uri="{FF2B5EF4-FFF2-40B4-BE49-F238E27FC236}">
                <a16:creationId xmlns:a16="http://schemas.microsoft.com/office/drawing/2014/main" id="{CFCE6B3B-AC23-D4DD-C5B4-57233F721A2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Freeform 2"/>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bg-BG"/>
          </a:p>
        </p:txBody>
      </p:sp>
      <p:sp>
        <p:nvSpPr>
          <p:cNvPr id="3" name="Freeform 3"/>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bg-BG"/>
          </a:p>
        </p:txBody>
      </p:sp>
      <p:sp>
        <p:nvSpPr>
          <p:cNvPr id="4" name="Freeform 4"/>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bg-BG"/>
          </a:p>
        </p:txBody>
      </p:sp>
      <p:sp>
        <p:nvSpPr>
          <p:cNvPr id="5" name="Freeform 5"/>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bg-BG"/>
          </a:p>
        </p:txBody>
      </p:sp>
      <p:sp>
        <p:nvSpPr>
          <p:cNvPr id="6" name="TextBox 6"/>
          <p:cNvSpPr txBox="1"/>
          <p:nvPr/>
        </p:nvSpPr>
        <p:spPr>
          <a:xfrm>
            <a:off x="13458263" y="9073308"/>
            <a:ext cx="3147170" cy="282129"/>
          </a:xfrm>
          <a:prstGeom prst="rect">
            <a:avLst/>
          </a:prstGeom>
        </p:spPr>
        <p:txBody>
          <a:bodyPr lIns="0" tIns="0" rIns="0" bIns="0" rtlCol="0" anchor="t">
            <a:spAutoFit/>
          </a:bodyPr>
          <a:lstStyle/>
          <a:p>
            <a:pPr algn="ctr">
              <a:lnSpc>
                <a:spcPts val="2241"/>
              </a:lnSpc>
              <a:spcBef>
                <a:spcPct val="0"/>
              </a:spcBef>
            </a:pPr>
            <a:r>
              <a:rPr lang="en-US" sz="2075" dirty="0">
                <a:solidFill>
                  <a:srgbClr val="00FFFF"/>
                </a:solidFill>
                <a:latin typeface="Gruppo"/>
                <a:ea typeface="Gruppo"/>
                <a:cs typeface="Gruppo"/>
                <a:sym typeface="Gruppo"/>
              </a:rPr>
              <a:t>www.DigitalDreamers.com</a:t>
            </a:r>
          </a:p>
        </p:txBody>
      </p:sp>
      <p:sp>
        <p:nvSpPr>
          <p:cNvPr id="7" name="TextBox 7"/>
          <p:cNvSpPr txBox="1"/>
          <p:nvPr/>
        </p:nvSpPr>
        <p:spPr>
          <a:xfrm>
            <a:off x="3552241" y="4143739"/>
            <a:ext cx="11183517" cy="1958293"/>
          </a:xfrm>
          <a:prstGeom prst="rect">
            <a:avLst/>
          </a:prstGeom>
        </p:spPr>
        <p:txBody>
          <a:bodyPr lIns="0" tIns="0" rIns="0" bIns="0" rtlCol="0" anchor="t">
            <a:spAutoFit/>
          </a:bodyPr>
          <a:lstStyle/>
          <a:p>
            <a:pPr algn="ctr">
              <a:lnSpc>
                <a:spcPts val="8005"/>
              </a:lnSpc>
            </a:pPr>
            <a:r>
              <a:rPr lang="en-US" sz="6353" dirty="0">
                <a:solidFill>
                  <a:srgbClr val="FFFFFF"/>
                </a:solidFill>
                <a:latin typeface="HK Modular"/>
                <a:ea typeface="HK Modular"/>
                <a:cs typeface="HK Modular"/>
                <a:sym typeface="HK Modular"/>
              </a:rPr>
              <a:t>LET’s continue to our project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179</Words>
  <Application>Microsoft Office PowerPoint</Application>
  <PresentationFormat>Custom</PresentationFormat>
  <Paragraphs>26</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Calibri</vt:lpstr>
      <vt:lpstr>HK Modular</vt:lpstr>
      <vt:lpstr>Gruppo</vt:lpstr>
      <vt:lpstr>Raleway Bold</vt:lpstr>
      <vt:lpstr>Raleway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GUD</dc:title>
  <dc:creator>Acer</dc:creator>
  <cp:lastModifiedBy>Борислав Стоянов Андриков</cp:lastModifiedBy>
  <cp:revision>8</cp:revision>
  <dcterms:created xsi:type="dcterms:W3CDTF">2006-08-16T00:00:00Z</dcterms:created>
  <dcterms:modified xsi:type="dcterms:W3CDTF">2025-05-11T15:48:59Z</dcterms:modified>
  <dc:identifier>DAGhyw6L23M</dc:identifier>
</cp:coreProperties>
</file>